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58" r:id="rId8"/>
    <p:sldId id="271" r:id="rId9"/>
    <p:sldId id="272" r:id="rId10"/>
    <p:sldId id="273" r:id="rId11"/>
    <p:sldId id="259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94694"/>
  </p:normalViewPr>
  <p:slideViewPr>
    <p:cSldViewPr snapToGrid="0">
      <p:cViewPr varScale="1">
        <p:scale>
          <a:sx n="117" d="100"/>
          <a:sy n="117" d="100"/>
        </p:scale>
        <p:origin x="1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F015F94-8F85-5149-A5E5-E73B4266FF0F}"/>
    <pc:docChg chg="modSld">
      <pc:chgData name="Francisco Javier Bonet García" userId="c67cd2f5-7354-47bd-a51e-00312a09adde" providerId="ADAL" clId="{1F015F94-8F85-5149-A5E5-E73B4266FF0F}" dt="2025-04-14T19:04:23.442" v="7" actId="1036"/>
      <pc:docMkLst>
        <pc:docMk/>
      </pc:docMkLst>
      <pc:sldChg chg="modSp mod">
        <pc:chgData name="Francisco Javier Bonet García" userId="c67cd2f5-7354-47bd-a51e-00312a09adde" providerId="ADAL" clId="{1F015F94-8F85-5149-A5E5-E73B4266FF0F}" dt="2025-04-14T19:04:23.442" v="7" actId="1036"/>
        <pc:sldMkLst>
          <pc:docMk/>
          <pc:sldMk cId="2461063785" sldId="257"/>
        </pc:sldMkLst>
        <pc:spChg chg="mod">
          <ac:chgData name="Francisco Javier Bonet García" userId="c67cd2f5-7354-47bd-a51e-00312a09adde" providerId="ADAL" clId="{1F015F94-8F85-5149-A5E5-E73B4266FF0F}" dt="2025-04-14T19:04:23.442" v="7" actId="1036"/>
          <ac:spMkLst>
            <pc:docMk/>
            <pc:sldMk cId="2461063785" sldId="257"/>
            <ac:spMk id="5" creationId="{E2C4804A-460E-4EB6-AC3F-148C480531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2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70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51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22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5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98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2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35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05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28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E7727-541D-0A41-A3A6-75CC084A351C}" type="datetimeFigureOut">
              <a:rPr lang="es-ES" smtClean="0"/>
              <a:t>14/4/25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FB19B3-EF3F-6241-85E8-56F1CA86FE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196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5oilP6BixQ8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LKN4yh04Q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Llr-4IU7d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s41586-018-0202-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andanga.org/2024/02/07/la-hormiga-que-dio-bufalo-por-cebra-a-los-leo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2878346-4A9B-0642-9D7A-B2870AD44C3C}"/>
              </a:ext>
            </a:extLst>
          </p:cNvPr>
          <p:cNvSpPr txBox="1"/>
          <p:nvPr/>
        </p:nvSpPr>
        <p:spPr>
          <a:xfrm>
            <a:off x="2575836" y="6190734"/>
            <a:ext cx="4953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500" dirty="0"/>
              <a:t>Blackburn et al. 2011. TREE 26(7): 333-339</a:t>
            </a:r>
          </a:p>
        </p:txBody>
      </p:sp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56D036A-39F6-1676-7481-D4CDA606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0" t="4889" r="9967" b="3551"/>
          <a:stretch/>
        </p:blipFill>
        <p:spPr>
          <a:xfrm>
            <a:off x="0" y="520700"/>
            <a:ext cx="9906000" cy="56113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C032D15-D300-5C4D-37C7-7961ED639ACD}"/>
              </a:ext>
            </a:extLst>
          </p:cNvPr>
          <p:cNvSpPr txBox="1"/>
          <p:nvPr/>
        </p:nvSpPr>
        <p:spPr>
          <a:xfrm>
            <a:off x="108281" y="4475747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no salen de su área de distribución natural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6F6AC7-823F-AE20-1E6F-B2F81C2BEF11}"/>
              </a:ext>
            </a:extLst>
          </p:cNvPr>
          <p:cNvSpPr txBox="1"/>
          <p:nvPr/>
        </p:nvSpPr>
        <p:spPr>
          <a:xfrm>
            <a:off x="2446418" y="3148284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salen de su área y son liberadas en el medio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3CB35E2-6978-0596-8A0E-62740C5E3B8B}"/>
              </a:ext>
            </a:extLst>
          </p:cNvPr>
          <p:cNvGrpSpPr/>
          <p:nvPr/>
        </p:nvGrpSpPr>
        <p:grpSpPr>
          <a:xfrm>
            <a:off x="3898232" y="3304693"/>
            <a:ext cx="1471863" cy="1086833"/>
            <a:chOff x="3898232" y="3304693"/>
            <a:chExt cx="1471863" cy="1086833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74F932F-67A2-E223-2ACA-2E744D8EE6A8}"/>
                </a:ext>
              </a:extLst>
            </p:cNvPr>
            <p:cNvSpPr txBox="1"/>
            <p:nvPr/>
          </p:nvSpPr>
          <p:spPr>
            <a:xfrm>
              <a:off x="4094748" y="3304693"/>
              <a:ext cx="1275347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Especies liberadas en el medio pero no sobreviven</a:t>
              </a:r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E593FCED-2AF4-4F4F-B0F4-6582B3183CB9}"/>
                </a:ext>
              </a:extLst>
            </p:cNvPr>
            <p:cNvCxnSpPr/>
            <p:nvPr/>
          </p:nvCxnSpPr>
          <p:spPr>
            <a:xfrm flipH="1">
              <a:off x="3898232" y="4135690"/>
              <a:ext cx="196516" cy="255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C2F0EB3-810B-D0E9-7FB0-52D67EC4A02A}"/>
              </a:ext>
            </a:extLst>
          </p:cNvPr>
          <p:cNvGrpSpPr/>
          <p:nvPr/>
        </p:nvGrpSpPr>
        <p:grpSpPr>
          <a:xfrm>
            <a:off x="5273336" y="3048857"/>
            <a:ext cx="1873188" cy="1342669"/>
            <a:chOff x="3643058" y="3304693"/>
            <a:chExt cx="1873188" cy="134266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F52881-A6D4-C285-DBF0-41360BC59019}"/>
                </a:ext>
              </a:extLst>
            </p:cNvPr>
            <p:cNvSpPr txBox="1"/>
            <p:nvPr/>
          </p:nvSpPr>
          <p:spPr>
            <a:xfrm>
              <a:off x="4094748" y="3304693"/>
              <a:ext cx="1421498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Especies liberadas que sobreviven pero no se reproducen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E3C5A1AE-A5D7-E2A6-5406-3B2B60565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3058" y="4135690"/>
              <a:ext cx="451690" cy="511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7996C1-B621-E9CC-C0C6-99695E28BF95}"/>
              </a:ext>
            </a:extLst>
          </p:cNvPr>
          <p:cNvSpPr txBox="1"/>
          <p:nvPr/>
        </p:nvSpPr>
        <p:spPr>
          <a:xfrm>
            <a:off x="5745368" y="4548467"/>
            <a:ext cx="127534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 reproducen y la población se </a:t>
            </a:r>
            <a:r>
              <a:rPr lang="es-ES" sz="1200" dirty="0" err="1"/>
              <a:t>automantiene</a:t>
            </a:r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8A106FF-CBED-58EC-262C-2D79C6740989}"/>
              </a:ext>
            </a:extLst>
          </p:cNvPr>
          <p:cNvSpPr txBox="1"/>
          <p:nvPr/>
        </p:nvSpPr>
        <p:spPr>
          <a:xfrm>
            <a:off x="7250914" y="3404845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Hay reproducción y la población se </a:t>
            </a:r>
            <a:r>
              <a:rPr lang="es-ES" sz="1200" dirty="0" err="1"/>
              <a:t>automantiene</a:t>
            </a:r>
            <a:endParaRPr lang="es-ES" sz="12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9DA3D37-5F43-1E49-EFCF-7DD771772B8F}"/>
              </a:ext>
            </a:extLst>
          </p:cNvPr>
          <p:cNvSpPr/>
          <p:nvPr/>
        </p:nvSpPr>
        <p:spPr>
          <a:xfrm>
            <a:off x="108281" y="337351"/>
            <a:ext cx="9088985" cy="116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145BA04-FA3F-4199-ED47-38252EF6A6DF}"/>
              </a:ext>
            </a:extLst>
          </p:cNvPr>
          <p:cNvSpPr/>
          <p:nvPr/>
        </p:nvSpPr>
        <p:spPr>
          <a:xfrm>
            <a:off x="108281" y="1505271"/>
            <a:ext cx="9088985" cy="786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B34F74D-7497-8C52-4B95-E69C7993ADCD}"/>
              </a:ext>
            </a:extLst>
          </p:cNvPr>
          <p:cNvSpPr txBox="1"/>
          <p:nvPr/>
        </p:nvSpPr>
        <p:spPr>
          <a:xfrm>
            <a:off x="415382" y="1749431"/>
            <a:ext cx="66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17F38"/>
                </a:solidFill>
              </a:rPr>
              <a:t>Fase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31C13A-25EA-9531-A9BE-A24C60C6BE41}"/>
              </a:ext>
            </a:extLst>
          </p:cNvPr>
          <p:cNvSpPr txBox="1"/>
          <p:nvPr/>
        </p:nvSpPr>
        <p:spPr>
          <a:xfrm>
            <a:off x="1354359" y="1882597"/>
            <a:ext cx="101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Transporte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215CC7A-43DC-CA0A-7E75-DF5193DAD115}"/>
              </a:ext>
            </a:extLst>
          </p:cNvPr>
          <p:cNvSpPr txBox="1"/>
          <p:nvPr/>
        </p:nvSpPr>
        <p:spPr>
          <a:xfrm>
            <a:off x="2561722" y="1882597"/>
            <a:ext cx="117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Introducción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4E4CFA6-D9FC-2378-BC5A-F226C3ADD2ED}"/>
              </a:ext>
            </a:extLst>
          </p:cNvPr>
          <p:cNvSpPr txBox="1"/>
          <p:nvPr/>
        </p:nvSpPr>
        <p:spPr>
          <a:xfrm>
            <a:off x="4346132" y="1882597"/>
            <a:ext cx="145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Establecimiento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DC2895C-10D1-9A09-0807-9BDD656FE7D5}"/>
              </a:ext>
            </a:extLst>
          </p:cNvPr>
          <p:cNvSpPr txBox="1"/>
          <p:nvPr/>
        </p:nvSpPr>
        <p:spPr>
          <a:xfrm>
            <a:off x="6944995" y="1882597"/>
            <a:ext cx="943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Extensión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AC8EF4B-96A5-979C-60D1-157210F92109}"/>
              </a:ext>
            </a:extLst>
          </p:cNvPr>
          <p:cNvSpPr/>
          <p:nvPr/>
        </p:nvSpPr>
        <p:spPr>
          <a:xfrm>
            <a:off x="108281" y="5322669"/>
            <a:ext cx="9088985" cy="54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0AAAEE-B1DB-416B-0FC8-68D6B9F13120}"/>
              </a:ext>
            </a:extLst>
          </p:cNvPr>
          <p:cNvSpPr txBox="1"/>
          <p:nvPr/>
        </p:nvSpPr>
        <p:spPr>
          <a:xfrm>
            <a:off x="1808745" y="4567989"/>
            <a:ext cx="127534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salen de su área pero hay medidas de contención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B396C09-0A83-A0A2-8525-CA308C5B613C}"/>
              </a:ext>
            </a:extLst>
          </p:cNvPr>
          <p:cNvSpPr txBox="1"/>
          <p:nvPr/>
        </p:nvSpPr>
        <p:spPr>
          <a:xfrm>
            <a:off x="3866625" y="1749194"/>
            <a:ext cx="16325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Hay reproducción, pero la población no es sostenible</a:t>
            </a:r>
          </a:p>
        </p:txBody>
      </p:sp>
    </p:spTree>
    <p:extLst>
      <p:ext uri="{BB962C8B-B14F-4D97-AF65-F5344CB8AC3E}">
        <p14:creationId xmlns:p14="http://schemas.microsoft.com/office/powerpoint/2010/main" val="12332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8" grpId="0"/>
      <p:bldP spid="29" grpId="0"/>
      <p:bldP spid="30" grpId="0"/>
      <p:bldP spid="31" grpId="0"/>
      <p:bldP spid="32" grpId="0"/>
      <p:bldP spid="33" grpId="0" animBg="1"/>
      <p:bldP spid="12" grpId="0" animBg="1"/>
      <p:bldP spid="12" grpId="1" animBg="1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696DEF5-4E7D-72F0-B527-311BB34A1E8B}"/>
              </a:ext>
            </a:extLst>
          </p:cNvPr>
          <p:cNvSpPr txBox="1"/>
          <p:nvPr/>
        </p:nvSpPr>
        <p:spPr>
          <a:xfrm>
            <a:off x="3149744" y="6078746"/>
            <a:ext cx="536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</a:t>
            </a:r>
            <a:r>
              <a:rPr lang="es-ES" dirty="0" err="1">
                <a:hlinkClick r:id="rId2"/>
              </a:rPr>
              <a:t>www.youtube.com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watch?v</a:t>
            </a:r>
            <a:r>
              <a:rPr lang="es-ES" dirty="0">
                <a:hlinkClick r:id="rId2"/>
              </a:rPr>
              <a:t>=5oilP6BixQ8</a:t>
            </a:r>
            <a:endParaRPr lang="es-ES" dirty="0"/>
          </a:p>
        </p:txBody>
      </p:sp>
      <p:pic>
        <p:nvPicPr>
          <p:cNvPr id="5" name="Imagen 4" descr="Un grupo de personas en un parque&#10;&#10;Descripción generada automáticamente">
            <a:extLst>
              <a:ext uri="{FF2B5EF4-FFF2-40B4-BE49-F238E27FC236}">
                <a16:creationId xmlns:a16="http://schemas.microsoft.com/office/drawing/2014/main" id="{5C51619C-53A0-4D2F-683C-97E34410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11" y="689317"/>
            <a:ext cx="6823253" cy="52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DCCC55-882C-4D25-B55B-A36F014E5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43" y="0"/>
            <a:ext cx="4660409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4CF79C-C75C-194F-BCF9-D49A45D41C74}"/>
              </a:ext>
            </a:extLst>
          </p:cNvPr>
          <p:cNvSpPr txBox="1"/>
          <p:nvPr/>
        </p:nvSpPr>
        <p:spPr>
          <a:xfrm>
            <a:off x="6120152" y="6059723"/>
            <a:ext cx="4957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/>
              <a:t>https://</a:t>
            </a:r>
            <a:r>
              <a:rPr lang="es-ES" sz="1100" dirty="0" err="1"/>
              <a:t>doi.org</a:t>
            </a:r>
            <a:r>
              <a:rPr lang="es-ES" sz="1100" dirty="0"/>
              <a:t>/10.1016/j.tree.2022.08.005</a:t>
            </a:r>
          </a:p>
        </p:txBody>
      </p:sp>
    </p:spTree>
    <p:extLst>
      <p:ext uri="{BB962C8B-B14F-4D97-AF65-F5344CB8AC3E}">
        <p14:creationId xmlns:p14="http://schemas.microsoft.com/office/powerpoint/2010/main" val="54225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0917607-DCD9-D936-B5C2-E60B57B4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0" t="4794" b="1629"/>
          <a:stretch/>
        </p:blipFill>
        <p:spPr>
          <a:xfrm>
            <a:off x="902368" y="69750"/>
            <a:ext cx="8337884" cy="6718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2C4804A-460E-4EB6-AC3F-148C480531B2}"/>
              </a:ext>
            </a:extLst>
          </p:cNvPr>
          <p:cNvSpPr txBox="1"/>
          <p:nvPr/>
        </p:nvSpPr>
        <p:spPr>
          <a:xfrm>
            <a:off x="0" y="6560434"/>
            <a:ext cx="2815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hlinkClick r:id="rId3"/>
              </a:rPr>
              <a:t>https://</a:t>
            </a:r>
            <a:r>
              <a:rPr lang="es-ES" sz="1200" dirty="0" err="1">
                <a:hlinkClick r:id="rId3"/>
              </a:rPr>
              <a:t>t.co</a:t>
            </a:r>
            <a:r>
              <a:rPr lang="es-ES" sz="1200" dirty="0">
                <a:hlinkClick r:id="rId3"/>
              </a:rPr>
              <a:t>/LKN4yh04Qh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61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1147E-3C0E-6C4F-B035-1D318CE117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10112375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1205C-5975-BE47-BA68-822D089219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127000"/>
            <a:ext cx="9924496" cy="6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1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20A1A-A35A-4746-BFA2-32058D141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9946599" cy="6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F4D15-5144-7F49-A38D-BBEF7AAC6C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10112375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C13099-7BA9-E155-E02F-2F677762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32" y="838896"/>
            <a:ext cx="8929209" cy="480391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834C89C3-8DE4-DE91-EF0D-192FF3B3A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886" y="6044263"/>
            <a:ext cx="5904656" cy="2880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200" dirty="0"/>
              <a:t>Biological Reviews, Volume 95, Issue: 6, Pages: 1511-1534, June 2020</a:t>
            </a:r>
          </a:p>
        </p:txBody>
      </p:sp>
    </p:spTree>
    <p:extLst>
      <p:ext uri="{BB962C8B-B14F-4D97-AF65-F5344CB8AC3E}">
        <p14:creationId xmlns:p14="http://schemas.microsoft.com/office/powerpoint/2010/main" val="309306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B348EEC-B418-33FC-1846-4FC43E86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09" y="977034"/>
            <a:ext cx="7772400" cy="42003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0295C6-2273-0EA2-C0C1-F66D67B0EB2A}"/>
              </a:ext>
            </a:extLst>
          </p:cNvPr>
          <p:cNvSpPr txBox="1"/>
          <p:nvPr/>
        </p:nvSpPr>
        <p:spPr>
          <a:xfrm>
            <a:off x="2606596" y="5696300"/>
            <a:ext cx="4951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www.youtube.com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watch?v</a:t>
            </a:r>
            <a:r>
              <a:rPr lang="es-ES" dirty="0">
                <a:hlinkClick r:id="rId3"/>
              </a:rPr>
              <a:t>=fLlr-4IU7d4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22D1AC-8765-9754-7CDF-E7DA41C8CAE4}"/>
              </a:ext>
            </a:extLst>
          </p:cNvPr>
          <p:cNvSpPr txBox="1"/>
          <p:nvPr/>
        </p:nvSpPr>
        <p:spPr>
          <a:xfrm>
            <a:off x="2454442" y="6215239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err="1">
                <a:hlinkClick r:id="rId4"/>
              </a:rPr>
              <a:t>www.nature.com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articles</a:t>
            </a:r>
            <a:r>
              <a:rPr lang="es-ES" dirty="0">
                <a:hlinkClick r:id="rId4"/>
              </a:rPr>
              <a:t>/s41586-018-0202-3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67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310269A0-9EB2-B9DE-8BFE-68583C2C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755161"/>
            <a:ext cx="9232468" cy="4759373"/>
          </a:xfrm>
          <a:prstGeom prst="rect">
            <a:avLst/>
          </a:prstGeom>
        </p:spPr>
      </p:pic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3CB2A326-C2A7-FDF7-46E4-7AD0453DA835}"/>
              </a:ext>
            </a:extLst>
          </p:cNvPr>
          <p:cNvSpPr txBox="1"/>
          <p:nvPr/>
        </p:nvSpPr>
        <p:spPr>
          <a:xfrm>
            <a:off x="803525" y="5641174"/>
            <a:ext cx="8256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</a:t>
            </a:r>
            <a:r>
              <a:rPr lang="es-ES" sz="1400" dirty="0" err="1">
                <a:hlinkClick r:id="rId3"/>
              </a:rPr>
              <a:t>ecomandanga.org</a:t>
            </a:r>
            <a:r>
              <a:rPr lang="es-ES" sz="1400" dirty="0">
                <a:hlinkClick r:id="rId3"/>
              </a:rPr>
              <a:t>/2024/02/07/la-hormiga-que-dio-</a:t>
            </a:r>
            <a:r>
              <a:rPr lang="es-ES" sz="1400" dirty="0" err="1">
                <a:hlinkClick r:id="rId3"/>
              </a:rPr>
              <a:t>bufalo</a:t>
            </a:r>
            <a:r>
              <a:rPr lang="es-ES" sz="1400" dirty="0">
                <a:hlinkClick r:id="rId3"/>
              </a:rPr>
              <a:t>-por-cebra-a-los-leones/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31810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</TotalTime>
  <Words>170</Words>
  <Application>Microsoft Macintosh PowerPoint</Application>
  <PresentationFormat>A4 Paper (210x297 mm)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2025-01-20T16:25:48Z</dcterms:created>
  <dcterms:modified xsi:type="dcterms:W3CDTF">2025-04-14T19:04:26Z</dcterms:modified>
</cp:coreProperties>
</file>